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0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57.png" ContentType="image/png"/>
  <Override PartName="/ppt/media/image56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emf" ContentType="image/x-emf"/>
  <Override PartName="/ppt/media/image49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3.wmf" ContentType="image/x-wmf"/>
  <Override PartName="/ppt/media/image31.png" ContentType="image/png"/>
  <Override PartName="/ppt/media/image30.png" ContentType="image/png"/>
  <Override PartName="/ppt/media/image15.png" ContentType="image/png"/>
  <Override PartName="/ppt/media/image14.png" ContentType="image/png"/>
  <Override PartName="/ppt/media/image12.wmf" ContentType="image/x-wmf"/>
  <Override PartName="/ppt/media/image46.png" ContentType="image/png"/>
  <Override PartName="/ppt/media/image11.wmf" ContentType="image/x-wmf"/>
  <Override PartName="/ppt/media/image54.png" ContentType="image/png"/>
  <Override PartName="/ppt/media/image4.png" ContentType="image/png"/>
  <Override PartName="/ppt/media/image39.png" ContentType="image/png"/>
  <Override PartName="/ppt/media/image7.wmf" ContentType="image/x-wmf"/>
  <Override PartName="/ppt/media/image2.wmf" ContentType="image/x-wmf"/>
  <Override PartName="/ppt/media/image32.png" ContentType="image/png"/>
  <Override PartName="/ppt/media/image21.wmf" ContentType="image/x-wmf"/>
  <Override PartName="/ppt/media/image6.wmf" ContentType="image/x-wmf"/>
  <Override PartName="/ppt/media/image1.wmf" ContentType="image/x-wmf"/>
  <Override PartName="/ppt/media/image8.wmf" ContentType="image/x-wmf"/>
  <Override PartName="/ppt/media/image10.png" ContentType="image/png"/>
  <Override PartName="/ppt/media/image9.png" ContentType="image/png"/>
  <Override PartName="/ppt/media/image13.wmf" ContentType="image/x-wmf"/>
  <Override PartName="/ppt/media/image24.png" ContentType="image/png"/>
  <Override PartName="/ppt/media/image25.png" ContentType="image/png"/>
  <Override PartName="/ppt/media/image26.png" ContentType="image/png"/>
  <Override PartName="/ppt/media/image45.wmf" ContentType="image/x-wmf"/>
  <Override PartName="/ppt/media/image16.wmf" ContentType="image/x-wmf"/>
  <Override PartName="/ppt/media/image27.png" ContentType="image/png"/>
  <Override PartName="/ppt/media/image18.wmf" ContentType="image/x-wmf"/>
  <Override PartName="/ppt/media/image29.png" ContentType="image/png"/>
  <Override PartName="/ppt/media/image22.wmf" ContentType="image/x-wmf"/>
  <Override PartName="/ppt/media/image33.png" ContentType="image/png"/>
  <Override PartName="/ppt/media/image23.wmf" ContentType="image/x-wmf"/>
  <Override PartName="/ppt/media/image34.png" ContentType="image/png"/>
  <Override PartName="/ppt/media/image17.wmf" ContentType="image/x-wmf"/>
  <Override PartName="/ppt/media/image28.png" ContentType="image/png"/>
  <Override PartName="/ppt/media/image35.jpeg" ContentType="image/jpeg"/>
  <Override PartName="/ppt/media/image44.png" ContentType="image/png"/>
  <Override PartName="/ppt/media/image48.png" ContentType="image/png"/>
  <Override PartName="/ppt/media/image37.jpeg" ContentType="image/jpeg"/>
  <Override PartName="/ppt/media/image36.jpeg" ContentType="image/jpeg"/>
  <Override PartName="/ppt/media/image3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620BE73-643B-4EF3-8ACC-B01C575F9DD5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Jingju singers dont follow durations in score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body"/>
          </p:nvPr>
        </p:nvSpPr>
        <p:spPr>
          <a:xfrm>
            <a:off x="1296000" y="540288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Stretch to fit a line – audio for a lyrics line is manually segmented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Split into phonemes according to simple rules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Why? No phoneme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Remember that baseline was transiting on long syllables prematurely. 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Wait time in a state decreases according to a exponential distribution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State of the art: Deezer and spotify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4282200" y="10155240"/>
            <a:ext cx="327168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3-fold cross validation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Strictest metric, no tolerance window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Banshis change within a song: usually from slow to fast.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Tenney and Polansky 1980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Cambouropoulos, 2001, 2006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Information Dynamics Of Music or IDyOM Pearce 2005, based on multiple viewpoints Conklin 1995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282200" y="10155240"/>
            <a:ext cx="327168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Tenney and Polansky 1980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Cambouropoulos, 2001, 2006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Information Dynamics Of Music or IDyOM Pearce 2005, based on multiple viewpoints Conklin 1995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4282200" y="10155240"/>
            <a:ext cx="3271680" cy="5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Students to compare singing of two masters of same aria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1.wmf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5" descr=""/>
          <p:cNvPicPr/>
          <p:nvPr/>
        </p:nvPicPr>
        <p:blipFill>
          <a:blip r:embed="rId2"/>
          <a:stretch/>
        </p:blipFill>
        <p:spPr>
          <a:xfrm>
            <a:off x="504000" y="690480"/>
            <a:ext cx="4243320" cy="830520"/>
          </a:xfrm>
          <a:prstGeom prst="rect">
            <a:avLst/>
          </a:prstGeom>
          <a:ln>
            <a:noFill/>
          </a:ln>
        </p:spPr>
      </p:pic>
      <p:pic>
        <p:nvPicPr>
          <p:cNvPr id="1" name="Imagen 11" descr=""/>
          <p:cNvPicPr/>
          <p:nvPr/>
        </p:nvPicPr>
        <p:blipFill>
          <a:blip r:embed="rId3"/>
          <a:stretch/>
        </p:blipFill>
        <p:spPr>
          <a:xfrm>
            <a:off x="0" y="2142720"/>
            <a:ext cx="10076760" cy="27720"/>
          </a:xfrm>
          <a:prstGeom prst="rect">
            <a:avLst/>
          </a:prstGeom>
          <a:ln>
            <a:noFill/>
          </a:ln>
        </p:spPr>
      </p:pic>
      <p:pic>
        <p:nvPicPr>
          <p:cNvPr id="2" name="Imagen 1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6760" cy="9504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3400" cy="514440"/>
          </a:xfrm>
          <a:prstGeom prst="rect">
            <a:avLst/>
          </a:prstGeom>
          <a:ln>
            <a:noFill/>
          </a:ln>
        </p:spPr>
      </p:pic>
      <p:pic>
        <p:nvPicPr>
          <p:cNvPr id="40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6760" cy="27720"/>
          </a:xfrm>
          <a:prstGeom prst="rect">
            <a:avLst/>
          </a:prstGeom>
          <a:ln>
            <a:noFill/>
          </a:ln>
        </p:spPr>
      </p:pic>
      <p:pic>
        <p:nvPicPr>
          <p:cNvPr id="41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6760" cy="950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3760" cy="514800"/>
          </a:xfrm>
          <a:prstGeom prst="rect">
            <a:avLst/>
          </a:prstGeom>
          <a:ln>
            <a:noFill/>
          </a:ln>
        </p:spPr>
      </p:pic>
      <p:pic>
        <p:nvPicPr>
          <p:cNvPr id="79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7120" cy="28080"/>
          </a:xfrm>
          <a:prstGeom prst="rect">
            <a:avLst/>
          </a:prstGeom>
          <a:ln>
            <a:noFill/>
          </a:ln>
        </p:spPr>
      </p:pic>
      <p:pic>
        <p:nvPicPr>
          <p:cNvPr id="80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7120" cy="9540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3760" cy="514800"/>
          </a:xfrm>
          <a:prstGeom prst="rect">
            <a:avLst/>
          </a:prstGeom>
          <a:ln>
            <a:noFill/>
          </a:ln>
        </p:spPr>
      </p:pic>
      <p:pic>
        <p:nvPicPr>
          <p:cNvPr id="118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7120" cy="28080"/>
          </a:xfrm>
          <a:prstGeom prst="rect">
            <a:avLst/>
          </a:prstGeom>
          <a:ln>
            <a:noFill/>
          </a:ln>
        </p:spPr>
      </p:pic>
      <p:pic>
        <p:nvPicPr>
          <p:cNvPr id="119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7120" cy="95400"/>
          </a:xfrm>
          <a:prstGeom prst="rect">
            <a:avLst/>
          </a:prstGeom>
          <a:ln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3760" cy="514800"/>
          </a:xfrm>
          <a:prstGeom prst="rect">
            <a:avLst/>
          </a:prstGeom>
          <a:ln>
            <a:noFill/>
          </a:ln>
        </p:spPr>
      </p:pic>
      <p:pic>
        <p:nvPicPr>
          <p:cNvPr id="157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7120" cy="28080"/>
          </a:xfrm>
          <a:prstGeom prst="rect">
            <a:avLst/>
          </a:prstGeom>
          <a:ln>
            <a:noFill/>
          </a:ln>
        </p:spPr>
      </p:pic>
      <p:pic>
        <p:nvPicPr>
          <p:cNvPr id="158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7120" cy="95400"/>
          </a:xfrm>
          <a:prstGeom prst="rect">
            <a:avLst/>
          </a:prstGeom>
          <a:ln>
            <a:noFill/>
          </a:ln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wmf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georgid/AlignmentDuration/tree/noteOnsets/jingju" TargetMode="External"/><Relationship Id="rId2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04000" y="2801520"/>
            <a:ext cx="9068760" cy="12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Automatic Alignment of Long Syllables in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Cappella Beijing Opera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504000" y="4317480"/>
            <a:ext cx="9068760" cy="12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Georgi Dzhambazov, Yile Yang, Rafael Caro, Xavier Serra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CompMusic Project – Universitat Pompeu Fabra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georgi.dzhambazov@upf.edu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503640" y="5634000"/>
            <a:ext cx="9068760" cy="115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6th International Workshop on Folk Music Analysis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Dublin Institute of Technology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 June 2016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8003520" y="470520"/>
            <a:ext cx="1609200" cy="132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Syllable reference durations: model from score?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458280" y="1402560"/>
            <a:ext cx="3655440" cy="184032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6309360" y="1737360"/>
            <a:ext cx="2874960" cy="1459800"/>
          </a:xfrm>
          <a:prstGeom prst="rect">
            <a:avLst/>
          </a:prstGeom>
          <a:ln>
            <a:noFill/>
          </a:ln>
        </p:spPr>
      </p:pic>
      <p:sp>
        <p:nvSpPr>
          <p:cNvPr id="242" name="Line 3"/>
          <p:cNvSpPr/>
          <p:nvPr/>
        </p:nvSpPr>
        <p:spPr>
          <a:xfrm>
            <a:off x="5120640" y="2286000"/>
            <a:ext cx="8229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4"/>
          <p:cNvSpPr/>
          <p:nvPr/>
        </p:nvSpPr>
        <p:spPr>
          <a:xfrm>
            <a:off x="137880" y="172440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(Dzhambazov et al. 2015)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Restriction: need of musical score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Syllable reference durations: model from training data?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6558480" y="1660680"/>
            <a:ext cx="2874960" cy="1459800"/>
          </a:xfrm>
          <a:prstGeom prst="rect">
            <a:avLst/>
          </a:prstGeom>
          <a:ln>
            <a:noFill/>
          </a:ln>
        </p:spPr>
      </p:pic>
      <p:sp>
        <p:nvSpPr>
          <p:cNvPr id="247" name="Line 3"/>
          <p:cNvSpPr/>
          <p:nvPr/>
        </p:nvSpPr>
        <p:spPr>
          <a:xfrm>
            <a:off x="5120640" y="2286000"/>
            <a:ext cx="8229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"/>
          <p:cNvSpPr/>
          <p:nvPr/>
        </p:nvSpPr>
        <p:spPr>
          <a:xfrm>
            <a:off x="612000" y="169092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(Kruspe et al. 2015)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Restriction: looses context (position of a syllable in a line)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"/>
          <a:stretch/>
        </p:blipFill>
        <p:spPr>
          <a:xfrm>
            <a:off x="1737360" y="1554480"/>
            <a:ext cx="1690560" cy="1711800"/>
          </a:xfrm>
          <a:prstGeom prst="rect">
            <a:avLst/>
          </a:prstGeom>
          <a:ln>
            <a:noFill/>
          </a:ln>
        </p:spPr>
      </p:pic>
      <p:sp>
        <p:nvSpPr>
          <p:cNvPr id="250" name="CustomShape 5"/>
          <p:cNvSpPr/>
          <p:nvPr/>
        </p:nvSpPr>
        <p:spPr>
          <a:xfrm>
            <a:off x="8321040" y="2011680"/>
            <a:ext cx="30384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1542240" y="1423800"/>
            <a:ext cx="2115360" cy="214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Jingju-specific principles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7772400" y="691380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"/>
          <p:cNvSpPr/>
          <p:nvPr/>
        </p:nvSpPr>
        <p:spPr>
          <a:xfrm>
            <a:off x="8321040" y="2011680"/>
            <a:ext cx="30384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"/>
          <p:cNvSpPr/>
          <p:nvPr/>
        </p:nvSpPr>
        <p:spPr>
          <a:xfrm>
            <a:off x="1005840" y="3108960"/>
            <a:ext cx="2805480" cy="15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玉堂春含悲泪忙往前进，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想起了当年事好不伤情！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每日里在院中缠头似锦，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到如今只落得罪衣罪裙。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329760" y="4378320"/>
            <a:ext cx="10077840" cy="1385280"/>
          </a:xfrm>
          <a:prstGeom prst="rect">
            <a:avLst/>
          </a:prstGeom>
          <a:ln>
            <a:noFill/>
          </a:ln>
        </p:spPr>
      </p:pic>
      <p:sp>
        <p:nvSpPr>
          <p:cNvPr id="257" name="CustomShape 5"/>
          <p:cNvSpPr/>
          <p:nvPr/>
        </p:nvSpPr>
        <p:spPr>
          <a:xfrm>
            <a:off x="504000" y="153288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Lyrics from poetry: divided into lines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Each line has 2 or 3 </a:t>
            </a: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dou </a:t>
            </a: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groups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Each </a:t>
            </a: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dou ends </a:t>
            </a: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with a </a:t>
            </a: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key syllable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1019880" y="5774040"/>
            <a:ext cx="1634400" cy="18108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3"/>
          <a:stretch/>
        </p:blipFill>
        <p:spPr>
          <a:xfrm>
            <a:off x="2727000" y="5733360"/>
            <a:ext cx="1919880" cy="21240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4"/>
          <a:stretch/>
        </p:blipFill>
        <p:spPr>
          <a:xfrm>
            <a:off x="4803480" y="5749560"/>
            <a:ext cx="3501000" cy="180000"/>
          </a:xfrm>
          <a:prstGeom prst="rect">
            <a:avLst/>
          </a:prstGeom>
          <a:ln>
            <a:noFill/>
          </a:ln>
        </p:spPr>
      </p:pic>
      <p:sp>
        <p:nvSpPr>
          <p:cNvPr id="261" name="TextShape 6"/>
          <p:cNvSpPr txBox="1"/>
          <p:nvPr/>
        </p:nvSpPr>
        <p:spPr>
          <a:xfrm>
            <a:off x="3383280" y="6027480"/>
            <a:ext cx="65160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dou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TextShape 7"/>
          <p:cNvSpPr txBox="1"/>
          <p:nvPr/>
        </p:nvSpPr>
        <p:spPr>
          <a:xfrm>
            <a:off x="6126480" y="6035040"/>
            <a:ext cx="82296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dou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TextShape 8"/>
          <p:cNvSpPr txBox="1"/>
          <p:nvPr/>
        </p:nvSpPr>
        <p:spPr>
          <a:xfrm>
            <a:off x="1463040" y="6027480"/>
            <a:ext cx="65160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dou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Derivation of phoneme reference durations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7772400" y="691380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8321040" y="2011680"/>
            <a:ext cx="30384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"/>
          <p:cNvSpPr/>
          <p:nvPr/>
        </p:nvSpPr>
        <p:spPr>
          <a:xfrm>
            <a:off x="621000" y="3632760"/>
            <a:ext cx="9069120" cy="47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659160" y="1134720"/>
            <a:ext cx="10077840" cy="1385280"/>
          </a:xfrm>
          <a:prstGeom prst="rect">
            <a:avLst/>
          </a:prstGeom>
          <a:ln>
            <a:noFill/>
          </a:ln>
        </p:spPr>
      </p:pic>
      <p:sp>
        <p:nvSpPr>
          <p:cNvPr id="269" name="CustomShape 5"/>
          <p:cNvSpPr/>
          <p:nvPr/>
        </p:nvSpPr>
        <p:spPr>
          <a:xfrm>
            <a:off x="2264040" y="2424240"/>
            <a:ext cx="49536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1/5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6"/>
          <p:cNvSpPr/>
          <p:nvPr/>
        </p:nvSpPr>
        <p:spPr>
          <a:xfrm>
            <a:off x="4001400" y="2424240"/>
            <a:ext cx="49536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1/4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7"/>
          <p:cNvSpPr/>
          <p:nvPr/>
        </p:nvSpPr>
        <p:spPr>
          <a:xfrm>
            <a:off x="7110360" y="2424240"/>
            <a:ext cx="49536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1/3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 rot="10800000">
            <a:off x="59566320" y="11228760"/>
            <a:ext cx="9804600" cy="1348560"/>
          </a:xfrm>
          <a:prstGeom prst="rect">
            <a:avLst/>
          </a:prstGeom>
          <a:ln>
            <a:noFill/>
          </a:ln>
        </p:spPr>
      </p:pic>
      <p:sp>
        <p:nvSpPr>
          <p:cNvPr id="273" name="CustomShape 8"/>
          <p:cNvSpPr/>
          <p:nvPr/>
        </p:nvSpPr>
        <p:spPr>
          <a:xfrm>
            <a:off x="504000" y="153288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Assign ratios from total line durations to </a:t>
            </a: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key syllables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Split syllable durations into phoneme reference durations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Line 9"/>
          <p:cNvSpPr/>
          <p:nvPr/>
        </p:nvSpPr>
        <p:spPr>
          <a:xfrm>
            <a:off x="4846320" y="3291840"/>
            <a:ext cx="36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274320" y="4122720"/>
            <a:ext cx="9473400" cy="1637640"/>
          </a:xfrm>
          <a:prstGeom prst="rect">
            <a:avLst/>
          </a:prstGeom>
          <a:ln>
            <a:noFill/>
          </a:ln>
        </p:spPr>
      </p:pic>
      <p:sp>
        <p:nvSpPr>
          <p:cNvPr id="276" name="Freeform 10"/>
          <p:cNvSpPr/>
          <p:nvPr/>
        </p:nvSpPr>
        <p:spPr>
          <a:xfrm>
            <a:off x="8150400" y="1956240"/>
            <a:ext cx="248040" cy="251640"/>
          </a:xfrm>
          <a:custGeom>
            <a:avLst/>
            <a:gdLst/>
            <a:ahLst/>
            <a:rect l="0" t="0" r="r" b="b"/>
            <a:pathLst>
              <a:path w="281" h="295">
                <a:moveTo>
                  <a:pt x="0" y="294"/>
                </a:moveTo>
                <a:lnTo>
                  <a:pt x="0" y="39"/>
                </a:lnTo>
                <a:cubicBezTo>
                  <a:pt x="0" y="17"/>
                  <a:pt x="0" y="5"/>
                  <a:pt x="20" y="3"/>
                </a:cubicBezTo>
                <a:cubicBezTo>
                  <a:pt x="31" y="0"/>
                  <a:pt x="59" y="0"/>
                  <a:pt x="78" y="0"/>
                </a:cubicBezTo>
                <a:cubicBezTo>
                  <a:pt x="168" y="0"/>
                  <a:pt x="280" y="3"/>
                  <a:pt x="280" y="148"/>
                </a:cubicBezTo>
                <a:cubicBezTo>
                  <a:pt x="280" y="216"/>
                  <a:pt x="255" y="294"/>
                  <a:pt x="109" y="294"/>
                </a:cubicBezTo>
                <a:lnTo>
                  <a:pt x="0" y="294"/>
                </a:lnTo>
              </a:path>
              <a:path w="689" h="699">
                <a:moveTo>
                  <a:pt x="394" y="339"/>
                </a:moveTo>
                <a:cubicBezTo>
                  <a:pt x="489" y="317"/>
                  <a:pt x="568" y="255"/>
                  <a:pt x="568" y="179"/>
                </a:cubicBezTo>
                <a:cubicBezTo>
                  <a:pt x="568" y="84"/>
                  <a:pt x="456" y="0"/>
                  <a:pt x="310" y="0"/>
                </a:cubicBezTo>
                <a:lnTo>
                  <a:pt x="0" y="0"/>
                </a:lnTo>
                <a:lnTo>
                  <a:pt x="0" y="31"/>
                </a:lnTo>
                <a:lnTo>
                  <a:pt x="22" y="31"/>
                </a:lnTo>
                <a:cubicBezTo>
                  <a:pt x="100" y="31"/>
                  <a:pt x="100" y="42"/>
                  <a:pt x="100" y="78"/>
                </a:cubicBezTo>
                <a:lnTo>
                  <a:pt x="100" y="597"/>
                </a:lnTo>
                <a:cubicBezTo>
                  <a:pt x="100" y="633"/>
                  <a:pt x="100" y="644"/>
                  <a:pt x="22" y="644"/>
                </a:cubicBezTo>
                <a:lnTo>
                  <a:pt x="0" y="644"/>
                </a:lnTo>
                <a:lnTo>
                  <a:pt x="0" y="675"/>
                </a:lnTo>
                <a:cubicBezTo>
                  <a:pt x="36" y="672"/>
                  <a:pt x="106" y="672"/>
                  <a:pt x="145" y="672"/>
                </a:cubicBezTo>
                <a:cubicBezTo>
                  <a:pt x="182" y="672"/>
                  <a:pt x="251" y="672"/>
                  <a:pt x="288" y="675"/>
                </a:cubicBezTo>
                <a:lnTo>
                  <a:pt x="288" y="644"/>
                </a:lnTo>
                <a:lnTo>
                  <a:pt x="265" y="644"/>
                </a:lnTo>
                <a:cubicBezTo>
                  <a:pt x="187" y="644"/>
                  <a:pt x="187" y="633"/>
                  <a:pt x="187" y="597"/>
                </a:cubicBezTo>
                <a:lnTo>
                  <a:pt x="187" y="347"/>
                </a:lnTo>
                <a:lnTo>
                  <a:pt x="299" y="347"/>
                </a:lnTo>
                <a:cubicBezTo>
                  <a:pt x="316" y="347"/>
                  <a:pt x="358" y="347"/>
                  <a:pt x="391" y="381"/>
                </a:cubicBezTo>
                <a:cubicBezTo>
                  <a:pt x="431" y="417"/>
                  <a:pt x="431" y="448"/>
                  <a:pt x="431" y="513"/>
                </a:cubicBezTo>
                <a:cubicBezTo>
                  <a:pt x="431" y="577"/>
                  <a:pt x="431" y="619"/>
                  <a:pt x="470" y="656"/>
                </a:cubicBezTo>
                <a:cubicBezTo>
                  <a:pt x="509" y="692"/>
                  <a:pt x="565" y="698"/>
                  <a:pt x="593" y="698"/>
                </a:cubicBezTo>
                <a:cubicBezTo>
                  <a:pt x="671" y="698"/>
                  <a:pt x="688" y="616"/>
                  <a:pt x="688" y="588"/>
                </a:cubicBezTo>
                <a:cubicBezTo>
                  <a:pt x="688" y="583"/>
                  <a:pt x="688" y="571"/>
                  <a:pt x="674" y="571"/>
                </a:cubicBezTo>
                <a:cubicBezTo>
                  <a:pt x="663" y="571"/>
                  <a:pt x="663" y="580"/>
                  <a:pt x="663" y="588"/>
                </a:cubicBezTo>
                <a:cubicBezTo>
                  <a:pt x="657" y="658"/>
                  <a:pt x="624" y="675"/>
                  <a:pt x="599" y="675"/>
                </a:cubicBezTo>
                <a:cubicBezTo>
                  <a:pt x="551" y="675"/>
                  <a:pt x="543" y="625"/>
                  <a:pt x="529" y="532"/>
                </a:cubicBezTo>
                <a:lnTo>
                  <a:pt x="515" y="454"/>
                </a:lnTo>
                <a:cubicBezTo>
                  <a:pt x="498" y="389"/>
                  <a:pt x="450" y="359"/>
                  <a:pt x="394" y="33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77" name="Freeform 11"/>
          <p:cNvSpPr/>
          <p:nvPr/>
        </p:nvSpPr>
        <p:spPr>
          <a:xfrm>
            <a:off x="8409240" y="2087280"/>
            <a:ext cx="77040" cy="168840"/>
          </a:xfrm>
          <a:custGeom>
            <a:avLst/>
            <a:gdLst/>
            <a:ahLst/>
            <a:rect l="0" t="0" r="r" b="b"/>
            <a:pathLst>
              <a:path w="68" h="66">
                <a:moveTo>
                  <a:pt x="67" y="25"/>
                </a:moveTo>
                <a:cubicBezTo>
                  <a:pt x="67" y="14"/>
                  <a:pt x="59" y="0"/>
                  <a:pt x="39" y="0"/>
                </a:cubicBezTo>
                <a:cubicBezTo>
                  <a:pt x="19" y="0"/>
                  <a:pt x="0" y="17"/>
                  <a:pt x="0" y="39"/>
                </a:cubicBezTo>
                <a:cubicBezTo>
                  <a:pt x="0" y="51"/>
                  <a:pt x="8" y="65"/>
                  <a:pt x="28" y="65"/>
                </a:cubicBezTo>
                <a:cubicBezTo>
                  <a:pt x="47" y="65"/>
                  <a:pt x="67" y="45"/>
                  <a:pt x="67" y="25"/>
                </a:cubicBezTo>
              </a:path>
              <a:path w="214" h="315">
                <a:moveTo>
                  <a:pt x="50" y="224"/>
                </a:moveTo>
                <a:cubicBezTo>
                  <a:pt x="47" y="233"/>
                  <a:pt x="45" y="241"/>
                  <a:pt x="45" y="255"/>
                </a:cubicBezTo>
                <a:cubicBezTo>
                  <a:pt x="45" y="286"/>
                  <a:pt x="73" y="314"/>
                  <a:pt x="112" y="314"/>
                </a:cubicBezTo>
                <a:cubicBezTo>
                  <a:pt x="182" y="314"/>
                  <a:pt x="213" y="216"/>
                  <a:pt x="213" y="208"/>
                </a:cubicBezTo>
                <a:cubicBezTo>
                  <a:pt x="213" y="196"/>
                  <a:pt x="201" y="196"/>
                  <a:pt x="201" y="196"/>
                </a:cubicBezTo>
                <a:cubicBezTo>
                  <a:pt x="190" y="196"/>
                  <a:pt x="190" y="202"/>
                  <a:pt x="187" y="210"/>
                </a:cubicBezTo>
                <a:cubicBezTo>
                  <a:pt x="171" y="264"/>
                  <a:pt x="140" y="294"/>
                  <a:pt x="112" y="294"/>
                </a:cubicBezTo>
                <a:cubicBezTo>
                  <a:pt x="98" y="294"/>
                  <a:pt x="95" y="283"/>
                  <a:pt x="95" y="269"/>
                </a:cubicBezTo>
                <a:cubicBezTo>
                  <a:pt x="95" y="252"/>
                  <a:pt x="101" y="241"/>
                  <a:pt x="106" y="224"/>
                </a:cubicBezTo>
                <a:cubicBezTo>
                  <a:pt x="115" y="205"/>
                  <a:pt x="120" y="188"/>
                  <a:pt x="129" y="168"/>
                </a:cubicBezTo>
                <a:cubicBezTo>
                  <a:pt x="134" y="152"/>
                  <a:pt x="159" y="90"/>
                  <a:pt x="162" y="81"/>
                </a:cubicBezTo>
                <a:cubicBezTo>
                  <a:pt x="165" y="73"/>
                  <a:pt x="168" y="65"/>
                  <a:pt x="168" y="59"/>
                </a:cubicBezTo>
                <a:cubicBezTo>
                  <a:pt x="168" y="25"/>
                  <a:pt x="140" y="0"/>
                  <a:pt x="101" y="0"/>
                </a:cubicBezTo>
                <a:cubicBezTo>
                  <a:pt x="31" y="0"/>
                  <a:pt x="0" y="95"/>
                  <a:pt x="0" y="107"/>
                </a:cubicBezTo>
                <a:cubicBezTo>
                  <a:pt x="0" y="115"/>
                  <a:pt x="8" y="115"/>
                  <a:pt x="11" y="115"/>
                </a:cubicBezTo>
                <a:cubicBezTo>
                  <a:pt x="22" y="115"/>
                  <a:pt x="22" y="112"/>
                  <a:pt x="25" y="104"/>
                </a:cubicBezTo>
                <a:cubicBezTo>
                  <a:pt x="42" y="45"/>
                  <a:pt x="73" y="20"/>
                  <a:pt x="98" y="20"/>
                </a:cubicBezTo>
                <a:cubicBezTo>
                  <a:pt x="109" y="20"/>
                  <a:pt x="117" y="25"/>
                  <a:pt x="117" y="45"/>
                </a:cubicBezTo>
                <a:cubicBezTo>
                  <a:pt x="117" y="59"/>
                  <a:pt x="112" y="70"/>
                  <a:pt x="95" y="112"/>
                </a:cubicBezTo>
                <a:lnTo>
                  <a:pt x="50" y="22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465560" y="1392840"/>
            <a:ext cx="7148880" cy="523116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1465560" y="1393200"/>
            <a:ext cx="7148880" cy="523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1893960" y="1977480"/>
            <a:ext cx="6292440" cy="471924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504000" y="105264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Train on singing voice with concatenated excerpts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29 phonemes + silence: GMM with MFCCs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Phoneme models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4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Phoneme models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1465560" y="1392840"/>
            <a:ext cx="7148880" cy="523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Duration-explicit hidden Markov model (DHMM)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1097280" y="2310480"/>
            <a:ext cx="7238520" cy="3720600"/>
          </a:xfrm>
          <a:prstGeom prst="rect">
            <a:avLst/>
          </a:prstGeom>
          <a:ln>
            <a:noFill/>
          </a:ln>
        </p:spPr>
      </p:pic>
      <p:sp>
        <p:nvSpPr>
          <p:cNvPr id="293" name="Freeform 3"/>
          <p:cNvSpPr/>
          <p:nvPr/>
        </p:nvSpPr>
        <p:spPr>
          <a:xfrm>
            <a:off x="2118600" y="5982840"/>
            <a:ext cx="248040" cy="251280"/>
          </a:xfrm>
          <a:custGeom>
            <a:avLst/>
            <a:gdLst/>
            <a:ahLst/>
            <a:rect l="0" t="0" r="r" b="b"/>
            <a:pathLst>
              <a:path w="281" h="295">
                <a:moveTo>
                  <a:pt x="0" y="294"/>
                </a:moveTo>
                <a:lnTo>
                  <a:pt x="0" y="39"/>
                </a:lnTo>
                <a:cubicBezTo>
                  <a:pt x="0" y="17"/>
                  <a:pt x="0" y="5"/>
                  <a:pt x="20" y="3"/>
                </a:cubicBezTo>
                <a:cubicBezTo>
                  <a:pt x="31" y="0"/>
                  <a:pt x="59" y="0"/>
                  <a:pt x="79" y="0"/>
                </a:cubicBezTo>
                <a:cubicBezTo>
                  <a:pt x="168" y="0"/>
                  <a:pt x="280" y="3"/>
                  <a:pt x="280" y="148"/>
                </a:cubicBezTo>
                <a:cubicBezTo>
                  <a:pt x="280" y="215"/>
                  <a:pt x="255" y="294"/>
                  <a:pt x="109" y="294"/>
                </a:cubicBezTo>
                <a:lnTo>
                  <a:pt x="0" y="294"/>
                </a:lnTo>
              </a:path>
              <a:path w="689" h="698">
                <a:moveTo>
                  <a:pt x="394" y="339"/>
                </a:moveTo>
                <a:cubicBezTo>
                  <a:pt x="490" y="316"/>
                  <a:pt x="568" y="255"/>
                  <a:pt x="568" y="179"/>
                </a:cubicBezTo>
                <a:cubicBezTo>
                  <a:pt x="568" y="84"/>
                  <a:pt x="456" y="0"/>
                  <a:pt x="310" y="0"/>
                </a:cubicBezTo>
                <a:lnTo>
                  <a:pt x="0" y="0"/>
                </a:lnTo>
                <a:lnTo>
                  <a:pt x="0" y="31"/>
                </a:lnTo>
                <a:lnTo>
                  <a:pt x="22" y="31"/>
                </a:lnTo>
                <a:cubicBezTo>
                  <a:pt x="100" y="31"/>
                  <a:pt x="100" y="42"/>
                  <a:pt x="100" y="78"/>
                </a:cubicBezTo>
                <a:lnTo>
                  <a:pt x="100" y="597"/>
                </a:lnTo>
                <a:cubicBezTo>
                  <a:pt x="100" y="633"/>
                  <a:pt x="100" y="644"/>
                  <a:pt x="22" y="644"/>
                </a:cubicBezTo>
                <a:lnTo>
                  <a:pt x="0" y="644"/>
                </a:lnTo>
                <a:lnTo>
                  <a:pt x="0" y="675"/>
                </a:lnTo>
                <a:cubicBezTo>
                  <a:pt x="36" y="672"/>
                  <a:pt x="106" y="672"/>
                  <a:pt x="145" y="672"/>
                </a:cubicBezTo>
                <a:cubicBezTo>
                  <a:pt x="182" y="672"/>
                  <a:pt x="252" y="672"/>
                  <a:pt x="288" y="675"/>
                </a:cubicBezTo>
                <a:lnTo>
                  <a:pt x="288" y="644"/>
                </a:lnTo>
                <a:lnTo>
                  <a:pt x="266" y="644"/>
                </a:lnTo>
                <a:cubicBezTo>
                  <a:pt x="187" y="644"/>
                  <a:pt x="187" y="633"/>
                  <a:pt x="187" y="597"/>
                </a:cubicBezTo>
                <a:lnTo>
                  <a:pt x="187" y="347"/>
                </a:lnTo>
                <a:lnTo>
                  <a:pt x="299" y="347"/>
                </a:lnTo>
                <a:cubicBezTo>
                  <a:pt x="316" y="347"/>
                  <a:pt x="358" y="347"/>
                  <a:pt x="392" y="381"/>
                </a:cubicBezTo>
                <a:cubicBezTo>
                  <a:pt x="431" y="417"/>
                  <a:pt x="431" y="448"/>
                  <a:pt x="431" y="513"/>
                </a:cubicBezTo>
                <a:cubicBezTo>
                  <a:pt x="431" y="577"/>
                  <a:pt x="431" y="619"/>
                  <a:pt x="470" y="655"/>
                </a:cubicBezTo>
                <a:cubicBezTo>
                  <a:pt x="509" y="692"/>
                  <a:pt x="565" y="697"/>
                  <a:pt x="593" y="697"/>
                </a:cubicBezTo>
                <a:cubicBezTo>
                  <a:pt x="671" y="697"/>
                  <a:pt x="688" y="616"/>
                  <a:pt x="688" y="588"/>
                </a:cubicBezTo>
                <a:cubicBezTo>
                  <a:pt x="688" y="583"/>
                  <a:pt x="688" y="571"/>
                  <a:pt x="674" y="571"/>
                </a:cubicBezTo>
                <a:cubicBezTo>
                  <a:pt x="663" y="571"/>
                  <a:pt x="663" y="580"/>
                  <a:pt x="663" y="588"/>
                </a:cubicBezTo>
                <a:cubicBezTo>
                  <a:pt x="657" y="658"/>
                  <a:pt x="624" y="675"/>
                  <a:pt x="599" y="675"/>
                </a:cubicBezTo>
                <a:cubicBezTo>
                  <a:pt x="551" y="675"/>
                  <a:pt x="543" y="625"/>
                  <a:pt x="529" y="532"/>
                </a:cubicBezTo>
                <a:lnTo>
                  <a:pt x="515" y="454"/>
                </a:lnTo>
                <a:cubicBezTo>
                  <a:pt x="498" y="389"/>
                  <a:pt x="450" y="358"/>
                  <a:pt x="394" y="33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94" name="Freeform 4"/>
          <p:cNvSpPr/>
          <p:nvPr/>
        </p:nvSpPr>
        <p:spPr>
          <a:xfrm>
            <a:off x="2381400" y="6240240"/>
            <a:ext cx="109440" cy="113400"/>
          </a:xfrm>
          <a:custGeom>
            <a:avLst/>
            <a:gdLst/>
            <a:ahLst/>
            <a:rect l="0" t="0" r="r" b="b"/>
            <a:pathLst>
              <a:path w="304" h="315">
                <a:moveTo>
                  <a:pt x="261" y="40"/>
                </a:moveTo>
                <a:cubicBezTo>
                  <a:pt x="235" y="45"/>
                  <a:pt x="227" y="65"/>
                  <a:pt x="227" y="79"/>
                </a:cubicBezTo>
                <a:cubicBezTo>
                  <a:pt x="227" y="98"/>
                  <a:pt x="241" y="104"/>
                  <a:pt x="252" y="104"/>
                </a:cubicBezTo>
                <a:cubicBezTo>
                  <a:pt x="269" y="104"/>
                  <a:pt x="294" y="96"/>
                  <a:pt x="294" y="62"/>
                </a:cubicBezTo>
                <a:cubicBezTo>
                  <a:pt x="294" y="14"/>
                  <a:pt x="238" y="0"/>
                  <a:pt x="202" y="0"/>
                </a:cubicBezTo>
                <a:cubicBezTo>
                  <a:pt x="98" y="0"/>
                  <a:pt x="0" y="96"/>
                  <a:pt x="0" y="194"/>
                </a:cubicBezTo>
                <a:cubicBezTo>
                  <a:pt x="0" y="252"/>
                  <a:pt x="42" y="314"/>
                  <a:pt x="129" y="314"/>
                </a:cubicBezTo>
                <a:cubicBezTo>
                  <a:pt x="247" y="314"/>
                  <a:pt x="303" y="244"/>
                  <a:pt x="303" y="236"/>
                </a:cubicBezTo>
                <a:cubicBezTo>
                  <a:pt x="303" y="230"/>
                  <a:pt x="294" y="224"/>
                  <a:pt x="289" y="224"/>
                </a:cubicBezTo>
                <a:cubicBezTo>
                  <a:pt x="286" y="224"/>
                  <a:pt x="283" y="224"/>
                  <a:pt x="277" y="230"/>
                </a:cubicBezTo>
                <a:cubicBezTo>
                  <a:pt x="224" y="294"/>
                  <a:pt x="143" y="294"/>
                  <a:pt x="129" y="294"/>
                </a:cubicBezTo>
                <a:cubicBezTo>
                  <a:pt x="81" y="294"/>
                  <a:pt x="59" y="261"/>
                  <a:pt x="59" y="216"/>
                </a:cubicBezTo>
                <a:cubicBezTo>
                  <a:pt x="59" y="196"/>
                  <a:pt x="67" y="121"/>
                  <a:pt x="104" y="73"/>
                </a:cubicBezTo>
                <a:cubicBezTo>
                  <a:pt x="129" y="40"/>
                  <a:pt x="165" y="20"/>
                  <a:pt x="202" y="20"/>
                </a:cubicBezTo>
                <a:cubicBezTo>
                  <a:pt x="210" y="20"/>
                  <a:pt x="244" y="20"/>
                  <a:pt x="261" y="4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95" name="Freeform 5"/>
          <p:cNvSpPr/>
          <p:nvPr/>
        </p:nvSpPr>
        <p:spPr>
          <a:xfrm>
            <a:off x="1386000" y="6006960"/>
            <a:ext cx="248040" cy="251280"/>
          </a:xfrm>
          <a:custGeom>
            <a:avLst/>
            <a:gdLst/>
            <a:ahLst/>
            <a:rect l="0" t="0" r="r" b="b"/>
            <a:pathLst>
              <a:path w="281" h="295">
                <a:moveTo>
                  <a:pt x="0" y="294"/>
                </a:moveTo>
                <a:lnTo>
                  <a:pt x="0" y="39"/>
                </a:lnTo>
                <a:cubicBezTo>
                  <a:pt x="0" y="17"/>
                  <a:pt x="0" y="5"/>
                  <a:pt x="20" y="3"/>
                </a:cubicBezTo>
                <a:cubicBezTo>
                  <a:pt x="31" y="0"/>
                  <a:pt x="59" y="0"/>
                  <a:pt x="78" y="0"/>
                </a:cubicBezTo>
                <a:cubicBezTo>
                  <a:pt x="168" y="0"/>
                  <a:pt x="280" y="3"/>
                  <a:pt x="280" y="148"/>
                </a:cubicBezTo>
                <a:cubicBezTo>
                  <a:pt x="280" y="215"/>
                  <a:pt x="255" y="294"/>
                  <a:pt x="109" y="294"/>
                </a:cubicBezTo>
                <a:lnTo>
                  <a:pt x="0" y="294"/>
                </a:lnTo>
              </a:path>
              <a:path w="689" h="698">
                <a:moveTo>
                  <a:pt x="394" y="339"/>
                </a:moveTo>
                <a:cubicBezTo>
                  <a:pt x="489" y="316"/>
                  <a:pt x="568" y="255"/>
                  <a:pt x="568" y="179"/>
                </a:cubicBezTo>
                <a:cubicBezTo>
                  <a:pt x="568" y="84"/>
                  <a:pt x="456" y="0"/>
                  <a:pt x="310" y="0"/>
                </a:cubicBezTo>
                <a:lnTo>
                  <a:pt x="0" y="0"/>
                </a:lnTo>
                <a:lnTo>
                  <a:pt x="0" y="31"/>
                </a:lnTo>
                <a:lnTo>
                  <a:pt x="22" y="31"/>
                </a:lnTo>
                <a:cubicBezTo>
                  <a:pt x="100" y="31"/>
                  <a:pt x="100" y="42"/>
                  <a:pt x="100" y="78"/>
                </a:cubicBezTo>
                <a:lnTo>
                  <a:pt x="100" y="597"/>
                </a:lnTo>
                <a:cubicBezTo>
                  <a:pt x="100" y="633"/>
                  <a:pt x="100" y="644"/>
                  <a:pt x="22" y="644"/>
                </a:cubicBezTo>
                <a:lnTo>
                  <a:pt x="0" y="644"/>
                </a:lnTo>
                <a:lnTo>
                  <a:pt x="0" y="675"/>
                </a:lnTo>
                <a:cubicBezTo>
                  <a:pt x="36" y="672"/>
                  <a:pt x="106" y="672"/>
                  <a:pt x="145" y="672"/>
                </a:cubicBezTo>
                <a:cubicBezTo>
                  <a:pt x="182" y="672"/>
                  <a:pt x="252" y="672"/>
                  <a:pt x="288" y="675"/>
                </a:cubicBezTo>
                <a:lnTo>
                  <a:pt x="288" y="644"/>
                </a:lnTo>
                <a:lnTo>
                  <a:pt x="265" y="644"/>
                </a:lnTo>
                <a:cubicBezTo>
                  <a:pt x="187" y="644"/>
                  <a:pt x="187" y="633"/>
                  <a:pt x="187" y="597"/>
                </a:cubicBezTo>
                <a:lnTo>
                  <a:pt x="187" y="347"/>
                </a:lnTo>
                <a:lnTo>
                  <a:pt x="299" y="347"/>
                </a:lnTo>
                <a:cubicBezTo>
                  <a:pt x="316" y="347"/>
                  <a:pt x="358" y="347"/>
                  <a:pt x="391" y="381"/>
                </a:cubicBezTo>
                <a:cubicBezTo>
                  <a:pt x="431" y="417"/>
                  <a:pt x="431" y="448"/>
                  <a:pt x="431" y="513"/>
                </a:cubicBezTo>
                <a:cubicBezTo>
                  <a:pt x="431" y="577"/>
                  <a:pt x="431" y="619"/>
                  <a:pt x="470" y="655"/>
                </a:cubicBezTo>
                <a:cubicBezTo>
                  <a:pt x="509" y="692"/>
                  <a:pt x="565" y="697"/>
                  <a:pt x="593" y="697"/>
                </a:cubicBezTo>
                <a:cubicBezTo>
                  <a:pt x="671" y="697"/>
                  <a:pt x="688" y="616"/>
                  <a:pt x="688" y="588"/>
                </a:cubicBezTo>
                <a:cubicBezTo>
                  <a:pt x="688" y="583"/>
                  <a:pt x="688" y="571"/>
                  <a:pt x="674" y="571"/>
                </a:cubicBezTo>
                <a:cubicBezTo>
                  <a:pt x="663" y="571"/>
                  <a:pt x="663" y="580"/>
                  <a:pt x="663" y="588"/>
                </a:cubicBezTo>
                <a:cubicBezTo>
                  <a:pt x="657" y="658"/>
                  <a:pt x="624" y="675"/>
                  <a:pt x="599" y="675"/>
                </a:cubicBezTo>
                <a:cubicBezTo>
                  <a:pt x="551" y="675"/>
                  <a:pt x="543" y="625"/>
                  <a:pt x="529" y="532"/>
                </a:cubicBezTo>
                <a:lnTo>
                  <a:pt x="515" y="454"/>
                </a:lnTo>
                <a:cubicBezTo>
                  <a:pt x="498" y="389"/>
                  <a:pt x="450" y="358"/>
                  <a:pt x="394" y="33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96" name="Freeform 6"/>
          <p:cNvSpPr/>
          <p:nvPr/>
        </p:nvSpPr>
        <p:spPr>
          <a:xfrm>
            <a:off x="1644840" y="6192360"/>
            <a:ext cx="122400" cy="113400"/>
          </a:xfrm>
          <a:custGeom>
            <a:avLst/>
            <a:gdLst/>
            <a:ahLst/>
            <a:rect l="0" t="0" r="r" b="b"/>
            <a:pathLst>
              <a:path w="340" h="315">
                <a:moveTo>
                  <a:pt x="339" y="56"/>
                </a:moveTo>
                <a:cubicBezTo>
                  <a:pt x="339" y="0"/>
                  <a:pt x="305" y="0"/>
                  <a:pt x="302" y="0"/>
                </a:cubicBezTo>
                <a:cubicBezTo>
                  <a:pt x="285" y="0"/>
                  <a:pt x="266" y="20"/>
                  <a:pt x="266" y="37"/>
                </a:cubicBezTo>
                <a:cubicBezTo>
                  <a:pt x="266" y="48"/>
                  <a:pt x="271" y="54"/>
                  <a:pt x="277" y="59"/>
                </a:cubicBezTo>
                <a:cubicBezTo>
                  <a:pt x="288" y="68"/>
                  <a:pt x="302" y="87"/>
                  <a:pt x="302" y="115"/>
                </a:cubicBezTo>
                <a:cubicBezTo>
                  <a:pt x="302" y="146"/>
                  <a:pt x="257" y="294"/>
                  <a:pt x="176" y="294"/>
                </a:cubicBezTo>
                <a:cubicBezTo>
                  <a:pt x="117" y="294"/>
                  <a:pt x="117" y="244"/>
                  <a:pt x="117" y="233"/>
                </a:cubicBezTo>
                <a:cubicBezTo>
                  <a:pt x="117" y="202"/>
                  <a:pt x="131" y="163"/>
                  <a:pt x="157" y="98"/>
                </a:cubicBezTo>
                <a:cubicBezTo>
                  <a:pt x="162" y="84"/>
                  <a:pt x="168" y="73"/>
                  <a:pt x="168" y="62"/>
                </a:cubicBezTo>
                <a:cubicBezTo>
                  <a:pt x="168" y="26"/>
                  <a:pt x="137" y="0"/>
                  <a:pt x="101" y="0"/>
                </a:cubicBezTo>
                <a:cubicBezTo>
                  <a:pt x="31" y="0"/>
                  <a:pt x="0" y="96"/>
                  <a:pt x="0" y="107"/>
                </a:cubicBezTo>
                <a:cubicBezTo>
                  <a:pt x="0" y="115"/>
                  <a:pt x="8" y="115"/>
                  <a:pt x="11" y="115"/>
                </a:cubicBezTo>
                <a:cubicBezTo>
                  <a:pt x="22" y="115"/>
                  <a:pt x="22" y="112"/>
                  <a:pt x="25" y="104"/>
                </a:cubicBezTo>
                <a:cubicBezTo>
                  <a:pt x="42" y="48"/>
                  <a:pt x="70" y="20"/>
                  <a:pt x="98" y="20"/>
                </a:cubicBezTo>
                <a:cubicBezTo>
                  <a:pt x="109" y="20"/>
                  <a:pt x="115" y="28"/>
                  <a:pt x="115" y="45"/>
                </a:cubicBezTo>
                <a:cubicBezTo>
                  <a:pt x="115" y="62"/>
                  <a:pt x="109" y="76"/>
                  <a:pt x="104" y="93"/>
                </a:cubicBezTo>
                <a:cubicBezTo>
                  <a:pt x="73" y="168"/>
                  <a:pt x="67" y="199"/>
                  <a:pt x="67" y="224"/>
                </a:cubicBezTo>
                <a:cubicBezTo>
                  <a:pt x="67" y="292"/>
                  <a:pt x="120" y="314"/>
                  <a:pt x="173" y="314"/>
                </a:cubicBezTo>
                <a:cubicBezTo>
                  <a:pt x="288" y="314"/>
                  <a:pt x="339" y="112"/>
                  <a:pt x="339" y="56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97" name="Freeform 7"/>
          <p:cNvSpPr/>
          <p:nvPr/>
        </p:nvSpPr>
        <p:spPr>
          <a:xfrm>
            <a:off x="3161520" y="6212520"/>
            <a:ext cx="38520" cy="38520"/>
          </a:xfrm>
          <a:custGeom>
            <a:avLst/>
            <a:gdLst/>
            <a:ahLst/>
            <a:rect l="0" t="0" r="r" b="b"/>
            <a:pathLst>
              <a:path w="107" h="107">
                <a:moveTo>
                  <a:pt x="106" y="53"/>
                </a:moveTo>
                <a:cubicBezTo>
                  <a:pt x="106" y="25"/>
                  <a:pt x="84" y="0"/>
                  <a:pt x="53" y="0"/>
                </a:cubicBezTo>
                <a:cubicBezTo>
                  <a:pt x="25" y="0"/>
                  <a:pt x="0" y="25"/>
                  <a:pt x="0" y="53"/>
                </a:cubicBezTo>
                <a:cubicBezTo>
                  <a:pt x="0" y="84"/>
                  <a:pt x="25" y="106"/>
                  <a:pt x="53" y="106"/>
                </a:cubicBezTo>
                <a:cubicBezTo>
                  <a:pt x="84" y="106"/>
                  <a:pt x="106" y="84"/>
                  <a:pt x="106" y="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98" name="Freeform 8"/>
          <p:cNvSpPr/>
          <p:nvPr/>
        </p:nvSpPr>
        <p:spPr>
          <a:xfrm>
            <a:off x="3259080" y="6212520"/>
            <a:ext cx="38880" cy="38520"/>
          </a:xfrm>
          <a:custGeom>
            <a:avLst/>
            <a:gdLst/>
            <a:ahLst/>
            <a:rect l="0" t="0" r="r" b="b"/>
            <a:pathLst>
              <a:path w="108" h="107">
                <a:moveTo>
                  <a:pt x="107" y="53"/>
                </a:moveTo>
                <a:cubicBezTo>
                  <a:pt x="107" y="25"/>
                  <a:pt x="84" y="0"/>
                  <a:pt x="54" y="0"/>
                </a:cubicBezTo>
                <a:cubicBezTo>
                  <a:pt x="26" y="0"/>
                  <a:pt x="0" y="25"/>
                  <a:pt x="0" y="53"/>
                </a:cubicBezTo>
                <a:cubicBezTo>
                  <a:pt x="0" y="84"/>
                  <a:pt x="26" y="106"/>
                  <a:pt x="54" y="106"/>
                </a:cubicBezTo>
                <a:cubicBezTo>
                  <a:pt x="84" y="106"/>
                  <a:pt x="107" y="84"/>
                  <a:pt x="107" y="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99" name="Freeform 9"/>
          <p:cNvSpPr/>
          <p:nvPr/>
        </p:nvSpPr>
        <p:spPr>
          <a:xfrm>
            <a:off x="3358080" y="6212520"/>
            <a:ext cx="38520" cy="38520"/>
          </a:xfrm>
          <a:custGeom>
            <a:avLst/>
            <a:gdLst/>
            <a:ahLst/>
            <a:rect l="0" t="0" r="r" b="b"/>
            <a:pathLst>
              <a:path w="107" h="107">
                <a:moveTo>
                  <a:pt x="106" y="53"/>
                </a:moveTo>
                <a:cubicBezTo>
                  <a:pt x="106" y="25"/>
                  <a:pt x="84" y="0"/>
                  <a:pt x="53" y="0"/>
                </a:cubicBezTo>
                <a:cubicBezTo>
                  <a:pt x="25" y="0"/>
                  <a:pt x="0" y="25"/>
                  <a:pt x="0" y="53"/>
                </a:cubicBezTo>
                <a:cubicBezTo>
                  <a:pt x="0" y="84"/>
                  <a:pt x="25" y="106"/>
                  <a:pt x="53" y="106"/>
                </a:cubicBezTo>
                <a:cubicBezTo>
                  <a:pt x="84" y="106"/>
                  <a:pt x="106" y="84"/>
                  <a:pt x="106" y="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00" name="CustomShape 10"/>
          <p:cNvSpPr/>
          <p:nvPr/>
        </p:nvSpPr>
        <p:spPr>
          <a:xfrm>
            <a:off x="640080" y="109728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Assign normal distributions centered at phoneme reference durations 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Assign exponential distributions at inter-word silences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Freeform 11"/>
          <p:cNvSpPr/>
          <p:nvPr/>
        </p:nvSpPr>
        <p:spPr>
          <a:xfrm>
            <a:off x="9465840" y="1437840"/>
            <a:ext cx="248040" cy="251640"/>
          </a:xfrm>
          <a:custGeom>
            <a:avLst/>
            <a:gdLst/>
            <a:ahLst/>
            <a:rect l="0" t="0" r="r" b="b"/>
            <a:pathLst>
              <a:path w="281" h="295">
                <a:moveTo>
                  <a:pt x="0" y="294"/>
                </a:moveTo>
                <a:lnTo>
                  <a:pt x="0" y="39"/>
                </a:lnTo>
                <a:cubicBezTo>
                  <a:pt x="0" y="17"/>
                  <a:pt x="0" y="5"/>
                  <a:pt x="20" y="3"/>
                </a:cubicBezTo>
                <a:cubicBezTo>
                  <a:pt x="31" y="0"/>
                  <a:pt x="59" y="0"/>
                  <a:pt x="78" y="0"/>
                </a:cubicBezTo>
                <a:cubicBezTo>
                  <a:pt x="168" y="0"/>
                  <a:pt x="280" y="3"/>
                  <a:pt x="280" y="148"/>
                </a:cubicBezTo>
                <a:cubicBezTo>
                  <a:pt x="280" y="216"/>
                  <a:pt x="255" y="294"/>
                  <a:pt x="109" y="294"/>
                </a:cubicBezTo>
                <a:lnTo>
                  <a:pt x="0" y="294"/>
                </a:lnTo>
              </a:path>
              <a:path w="689" h="699">
                <a:moveTo>
                  <a:pt x="394" y="339"/>
                </a:moveTo>
                <a:cubicBezTo>
                  <a:pt x="489" y="317"/>
                  <a:pt x="568" y="255"/>
                  <a:pt x="568" y="179"/>
                </a:cubicBezTo>
                <a:cubicBezTo>
                  <a:pt x="568" y="84"/>
                  <a:pt x="456" y="0"/>
                  <a:pt x="310" y="0"/>
                </a:cubicBezTo>
                <a:lnTo>
                  <a:pt x="0" y="0"/>
                </a:lnTo>
                <a:lnTo>
                  <a:pt x="0" y="31"/>
                </a:lnTo>
                <a:lnTo>
                  <a:pt x="22" y="31"/>
                </a:lnTo>
                <a:cubicBezTo>
                  <a:pt x="100" y="31"/>
                  <a:pt x="100" y="42"/>
                  <a:pt x="100" y="78"/>
                </a:cubicBezTo>
                <a:lnTo>
                  <a:pt x="100" y="597"/>
                </a:lnTo>
                <a:cubicBezTo>
                  <a:pt x="100" y="633"/>
                  <a:pt x="100" y="644"/>
                  <a:pt x="22" y="644"/>
                </a:cubicBezTo>
                <a:lnTo>
                  <a:pt x="0" y="644"/>
                </a:lnTo>
                <a:lnTo>
                  <a:pt x="0" y="675"/>
                </a:lnTo>
                <a:cubicBezTo>
                  <a:pt x="36" y="672"/>
                  <a:pt x="106" y="672"/>
                  <a:pt x="145" y="672"/>
                </a:cubicBezTo>
                <a:cubicBezTo>
                  <a:pt x="182" y="672"/>
                  <a:pt x="251" y="672"/>
                  <a:pt x="288" y="675"/>
                </a:cubicBezTo>
                <a:lnTo>
                  <a:pt x="288" y="644"/>
                </a:lnTo>
                <a:lnTo>
                  <a:pt x="265" y="644"/>
                </a:lnTo>
                <a:cubicBezTo>
                  <a:pt x="187" y="644"/>
                  <a:pt x="187" y="633"/>
                  <a:pt x="187" y="597"/>
                </a:cubicBezTo>
                <a:lnTo>
                  <a:pt x="187" y="347"/>
                </a:lnTo>
                <a:lnTo>
                  <a:pt x="299" y="347"/>
                </a:lnTo>
                <a:cubicBezTo>
                  <a:pt x="316" y="347"/>
                  <a:pt x="358" y="347"/>
                  <a:pt x="391" y="381"/>
                </a:cubicBezTo>
                <a:cubicBezTo>
                  <a:pt x="431" y="417"/>
                  <a:pt x="431" y="448"/>
                  <a:pt x="431" y="513"/>
                </a:cubicBezTo>
                <a:cubicBezTo>
                  <a:pt x="431" y="577"/>
                  <a:pt x="431" y="619"/>
                  <a:pt x="470" y="656"/>
                </a:cubicBezTo>
                <a:cubicBezTo>
                  <a:pt x="509" y="692"/>
                  <a:pt x="565" y="698"/>
                  <a:pt x="593" y="698"/>
                </a:cubicBezTo>
                <a:cubicBezTo>
                  <a:pt x="671" y="698"/>
                  <a:pt x="688" y="616"/>
                  <a:pt x="688" y="588"/>
                </a:cubicBezTo>
                <a:cubicBezTo>
                  <a:pt x="688" y="583"/>
                  <a:pt x="688" y="571"/>
                  <a:pt x="674" y="571"/>
                </a:cubicBezTo>
                <a:cubicBezTo>
                  <a:pt x="663" y="571"/>
                  <a:pt x="663" y="580"/>
                  <a:pt x="663" y="588"/>
                </a:cubicBezTo>
                <a:cubicBezTo>
                  <a:pt x="657" y="658"/>
                  <a:pt x="624" y="675"/>
                  <a:pt x="599" y="675"/>
                </a:cubicBezTo>
                <a:cubicBezTo>
                  <a:pt x="551" y="675"/>
                  <a:pt x="543" y="625"/>
                  <a:pt x="529" y="532"/>
                </a:cubicBezTo>
                <a:lnTo>
                  <a:pt x="515" y="454"/>
                </a:lnTo>
                <a:cubicBezTo>
                  <a:pt x="498" y="389"/>
                  <a:pt x="450" y="359"/>
                  <a:pt x="394" y="33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02" name="Freeform 12"/>
          <p:cNvSpPr/>
          <p:nvPr/>
        </p:nvSpPr>
        <p:spPr>
          <a:xfrm>
            <a:off x="9724680" y="1568880"/>
            <a:ext cx="77040" cy="168840"/>
          </a:xfrm>
          <a:custGeom>
            <a:avLst/>
            <a:gdLst/>
            <a:ahLst/>
            <a:rect l="0" t="0" r="r" b="b"/>
            <a:pathLst>
              <a:path w="68" h="66">
                <a:moveTo>
                  <a:pt x="67" y="25"/>
                </a:moveTo>
                <a:cubicBezTo>
                  <a:pt x="67" y="14"/>
                  <a:pt x="59" y="0"/>
                  <a:pt x="39" y="0"/>
                </a:cubicBezTo>
                <a:cubicBezTo>
                  <a:pt x="19" y="0"/>
                  <a:pt x="0" y="17"/>
                  <a:pt x="0" y="39"/>
                </a:cubicBezTo>
                <a:cubicBezTo>
                  <a:pt x="0" y="51"/>
                  <a:pt x="8" y="65"/>
                  <a:pt x="28" y="65"/>
                </a:cubicBezTo>
                <a:cubicBezTo>
                  <a:pt x="47" y="65"/>
                  <a:pt x="67" y="45"/>
                  <a:pt x="67" y="25"/>
                </a:cubicBezTo>
              </a:path>
              <a:path w="214" h="315">
                <a:moveTo>
                  <a:pt x="50" y="224"/>
                </a:moveTo>
                <a:cubicBezTo>
                  <a:pt x="47" y="233"/>
                  <a:pt x="45" y="241"/>
                  <a:pt x="45" y="255"/>
                </a:cubicBezTo>
                <a:cubicBezTo>
                  <a:pt x="45" y="286"/>
                  <a:pt x="73" y="314"/>
                  <a:pt x="112" y="314"/>
                </a:cubicBezTo>
                <a:cubicBezTo>
                  <a:pt x="182" y="314"/>
                  <a:pt x="213" y="216"/>
                  <a:pt x="213" y="208"/>
                </a:cubicBezTo>
                <a:cubicBezTo>
                  <a:pt x="213" y="196"/>
                  <a:pt x="201" y="196"/>
                  <a:pt x="201" y="196"/>
                </a:cubicBezTo>
                <a:cubicBezTo>
                  <a:pt x="190" y="196"/>
                  <a:pt x="190" y="202"/>
                  <a:pt x="187" y="210"/>
                </a:cubicBezTo>
                <a:cubicBezTo>
                  <a:pt x="171" y="264"/>
                  <a:pt x="140" y="294"/>
                  <a:pt x="112" y="294"/>
                </a:cubicBezTo>
                <a:cubicBezTo>
                  <a:pt x="98" y="294"/>
                  <a:pt x="95" y="283"/>
                  <a:pt x="95" y="269"/>
                </a:cubicBezTo>
                <a:cubicBezTo>
                  <a:pt x="95" y="252"/>
                  <a:pt x="101" y="241"/>
                  <a:pt x="106" y="224"/>
                </a:cubicBezTo>
                <a:cubicBezTo>
                  <a:pt x="115" y="205"/>
                  <a:pt x="120" y="188"/>
                  <a:pt x="129" y="168"/>
                </a:cubicBezTo>
                <a:cubicBezTo>
                  <a:pt x="134" y="152"/>
                  <a:pt x="159" y="90"/>
                  <a:pt x="162" y="81"/>
                </a:cubicBezTo>
                <a:cubicBezTo>
                  <a:pt x="165" y="73"/>
                  <a:pt x="168" y="65"/>
                  <a:pt x="168" y="59"/>
                </a:cubicBezTo>
                <a:cubicBezTo>
                  <a:pt x="168" y="25"/>
                  <a:pt x="140" y="0"/>
                  <a:pt x="101" y="0"/>
                </a:cubicBezTo>
                <a:cubicBezTo>
                  <a:pt x="31" y="0"/>
                  <a:pt x="0" y="95"/>
                  <a:pt x="0" y="107"/>
                </a:cubicBezTo>
                <a:cubicBezTo>
                  <a:pt x="0" y="115"/>
                  <a:pt x="8" y="115"/>
                  <a:pt x="11" y="115"/>
                </a:cubicBezTo>
                <a:cubicBezTo>
                  <a:pt x="22" y="115"/>
                  <a:pt x="22" y="112"/>
                  <a:pt x="25" y="104"/>
                </a:cubicBezTo>
                <a:cubicBezTo>
                  <a:pt x="42" y="45"/>
                  <a:pt x="73" y="20"/>
                  <a:pt x="98" y="20"/>
                </a:cubicBezTo>
                <a:cubicBezTo>
                  <a:pt x="109" y="20"/>
                  <a:pt x="117" y="25"/>
                  <a:pt x="117" y="45"/>
                </a:cubicBezTo>
                <a:cubicBezTo>
                  <a:pt x="117" y="59"/>
                  <a:pt x="112" y="70"/>
                  <a:pt x="95" y="112"/>
                </a:cubicBezTo>
                <a:lnTo>
                  <a:pt x="50" y="22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03" name="TextShape 13"/>
          <p:cNvSpPr txBox="1"/>
          <p:nvPr/>
        </p:nvSpPr>
        <p:spPr>
          <a:xfrm>
            <a:off x="4663440" y="822960"/>
            <a:ext cx="18072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TextShape 14"/>
          <p:cNvSpPr txBox="1"/>
          <p:nvPr/>
        </p:nvSpPr>
        <p:spPr>
          <a:xfrm>
            <a:off x="1311120" y="4682880"/>
            <a:ext cx="1066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syllable1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TextShape 15"/>
          <p:cNvSpPr txBox="1"/>
          <p:nvPr/>
        </p:nvSpPr>
        <p:spPr>
          <a:xfrm>
            <a:off x="3139920" y="4682520"/>
            <a:ext cx="10663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syllable2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TextShape 16"/>
          <p:cNvSpPr txBox="1"/>
          <p:nvPr/>
        </p:nvSpPr>
        <p:spPr>
          <a:xfrm>
            <a:off x="5791680" y="4682520"/>
            <a:ext cx="10663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syllable3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Freeform 17"/>
          <p:cNvSpPr/>
          <p:nvPr/>
        </p:nvSpPr>
        <p:spPr>
          <a:xfrm>
            <a:off x="1471680" y="5142240"/>
            <a:ext cx="156600" cy="161640"/>
          </a:xfrm>
          <a:custGeom>
            <a:avLst/>
            <a:gdLst/>
            <a:ahLst/>
            <a:rect l="0" t="0" r="r" b="b"/>
            <a:pathLst>
              <a:path w="435" h="449">
                <a:moveTo>
                  <a:pt x="434" y="70"/>
                </a:moveTo>
                <a:cubicBezTo>
                  <a:pt x="434" y="17"/>
                  <a:pt x="408" y="0"/>
                  <a:pt x="392" y="0"/>
                </a:cubicBezTo>
                <a:cubicBezTo>
                  <a:pt x="366" y="0"/>
                  <a:pt x="341" y="25"/>
                  <a:pt x="341" y="48"/>
                </a:cubicBezTo>
                <a:cubicBezTo>
                  <a:pt x="341" y="62"/>
                  <a:pt x="347" y="67"/>
                  <a:pt x="358" y="78"/>
                </a:cubicBezTo>
                <a:cubicBezTo>
                  <a:pt x="378" y="98"/>
                  <a:pt x="392" y="123"/>
                  <a:pt x="392" y="160"/>
                </a:cubicBezTo>
                <a:cubicBezTo>
                  <a:pt x="392" y="199"/>
                  <a:pt x="333" y="426"/>
                  <a:pt x="215" y="426"/>
                </a:cubicBezTo>
                <a:cubicBezTo>
                  <a:pt x="165" y="426"/>
                  <a:pt x="143" y="392"/>
                  <a:pt x="143" y="342"/>
                </a:cubicBezTo>
                <a:cubicBezTo>
                  <a:pt x="143" y="286"/>
                  <a:pt x="168" y="213"/>
                  <a:pt x="199" y="132"/>
                </a:cubicBezTo>
                <a:cubicBezTo>
                  <a:pt x="207" y="115"/>
                  <a:pt x="213" y="101"/>
                  <a:pt x="213" y="81"/>
                </a:cubicBezTo>
                <a:cubicBezTo>
                  <a:pt x="213" y="36"/>
                  <a:pt x="179" y="0"/>
                  <a:pt x="131" y="0"/>
                </a:cubicBezTo>
                <a:cubicBezTo>
                  <a:pt x="36" y="0"/>
                  <a:pt x="0" y="143"/>
                  <a:pt x="0" y="151"/>
                </a:cubicBezTo>
                <a:cubicBezTo>
                  <a:pt x="0" y="162"/>
                  <a:pt x="11" y="162"/>
                  <a:pt x="11" y="162"/>
                </a:cubicBezTo>
                <a:cubicBezTo>
                  <a:pt x="22" y="162"/>
                  <a:pt x="22" y="160"/>
                  <a:pt x="28" y="146"/>
                </a:cubicBezTo>
                <a:cubicBezTo>
                  <a:pt x="56" y="45"/>
                  <a:pt x="98" y="22"/>
                  <a:pt x="129" y="22"/>
                </a:cubicBezTo>
                <a:cubicBezTo>
                  <a:pt x="134" y="22"/>
                  <a:pt x="151" y="22"/>
                  <a:pt x="151" y="53"/>
                </a:cubicBezTo>
                <a:cubicBezTo>
                  <a:pt x="151" y="78"/>
                  <a:pt x="143" y="104"/>
                  <a:pt x="134" y="123"/>
                </a:cubicBezTo>
                <a:cubicBezTo>
                  <a:pt x="92" y="238"/>
                  <a:pt x="78" y="283"/>
                  <a:pt x="78" y="325"/>
                </a:cubicBezTo>
                <a:cubicBezTo>
                  <a:pt x="78" y="434"/>
                  <a:pt x="165" y="448"/>
                  <a:pt x="213" y="448"/>
                </a:cubicBezTo>
                <a:cubicBezTo>
                  <a:pt x="378" y="448"/>
                  <a:pt x="434" y="120"/>
                  <a:pt x="434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08" name="Freeform 18"/>
          <p:cNvSpPr/>
          <p:nvPr/>
        </p:nvSpPr>
        <p:spPr>
          <a:xfrm>
            <a:off x="2145960" y="5142240"/>
            <a:ext cx="139320" cy="161640"/>
          </a:xfrm>
          <a:custGeom>
            <a:avLst/>
            <a:gdLst/>
            <a:ahLst/>
            <a:rect l="0" t="0" r="r" b="b"/>
            <a:pathLst>
              <a:path w="387" h="449">
                <a:moveTo>
                  <a:pt x="353" y="62"/>
                </a:moveTo>
                <a:cubicBezTo>
                  <a:pt x="336" y="62"/>
                  <a:pt x="322" y="62"/>
                  <a:pt x="308" y="76"/>
                </a:cubicBezTo>
                <a:cubicBezTo>
                  <a:pt x="291" y="90"/>
                  <a:pt x="291" y="106"/>
                  <a:pt x="291" y="115"/>
                </a:cubicBezTo>
                <a:cubicBezTo>
                  <a:pt x="291" y="137"/>
                  <a:pt x="308" y="148"/>
                  <a:pt x="327" y="148"/>
                </a:cubicBezTo>
                <a:cubicBezTo>
                  <a:pt x="355" y="148"/>
                  <a:pt x="383" y="126"/>
                  <a:pt x="383" y="84"/>
                </a:cubicBezTo>
                <a:cubicBezTo>
                  <a:pt x="383" y="36"/>
                  <a:pt x="336" y="0"/>
                  <a:pt x="266" y="0"/>
                </a:cubicBezTo>
                <a:cubicBezTo>
                  <a:pt x="132" y="0"/>
                  <a:pt x="0" y="143"/>
                  <a:pt x="0" y="280"/>
                </a:cubicBezTo>
                <a:cubicBezTo>
                  <a:pt x="0" y="370"/>
                  <a:pt x="59" y="448"/>
                  <a:pt x="160" y="448"/>
                </a:cubicBezTo>
                <a:cubicBezTo>
                  <a:pt x="302" y="448"/>
                  <a:pt x="386" y="344"/>
                  <a:pt x="386" y="330"/>
                </a:cubicBezTo>
                <a:cubicBezTo>
                  <a:pt x="386" y="325"/>
                  <a:pt x="381" y="319"/>
                  <a:pt x="372" y="319"/>
                </a:cubicBezTo>
                <a:cubicBezTo>
                  <a:pt x="369" y="319"/>
                  <a:pt x="367" y="322"/>
                  <a:pt x="361" y="328"/>
                </a:cubicBezTo>
                <a:cubicBezTo>
                  <a:pt x="283" y="426"/>
                  <a:pt x="174" y="426"/>
                  <a:pt x="162" y="426"/>
                </a:cubicBezTo>
                <a:cubicBezTo>
                  <a:pt x="101" y="426"/>
                  <a:pt x="73" y="378"/>
                  <a:pt x="73" y="319"/>
                </a:cubicBezTo>
                <a:cubicBezTo>
                  <a:pt x="73" y="277"/>
                  <a:pt x="92" y="182"/>
                  <a:pt x="126" y="120"/>
                </a:cubicBezTo>
                <a:cubicBezTo>
                  <a:pt x="157" y="64"/>
                  <a:pt x="213" y="22"/>
                  <a:pt x="266" y="22"/>
                </a:cubicBezTo>
                <a:cubicBezTo>
                  <a:pt x="299" y="22"/>
                  <a:pt x="339" y="34"/>
                  <a:pt x="353" y="6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Duration-explicit hidden Markov model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3"/>
          <p:cNvSpPr/>
          <p:nvPr/>
        </p:nvSpPr>
        <p:spPr>
          <a:xfrm>
            <a:off x="640080" y="1097280"/>
            <a:ext cx="969264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Consider the sequence of phonemes as a HMM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Forced Viterbi alignment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Maximize duration at each phoneme according to assigned distributions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2331360" y="2560320"/>
            <a:ext cx="5418360" cy="5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Duration-explicit hidden Markov model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"/>
          <p:cNvSpPr/>
          <p:nvPr/>
        </p:nvSpPr>
        <p:spPr>
          <a:xfrm>
            <a:off x="640080" y="1097280"/>
            <a:ext cx="969264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Consider the sequence of phonemes as a HMM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Forced Viterbi alignment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Maximize duration at each phoneme according to assigned distributions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2468880" y="3200400"/>
            <a:ext cx="4925880" cy="347472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2331360" y="2560320"/>
            <a:ext cx="5418360" cy="504000"/>
          </a:xfrm>
          <a:prstGeom prst="rect">
            <a:avLst/>
          </a:prstGeom>
          <a:ln>
            <a:noFill/>
          </a:ln>
        </p:spPr>
      </p:pic>
      <p:sp>
        <p:nvSpPr>
          <p:cNvPr id="318" name="Freeform 4"/>
          <p:cNvSpPr/>
          <p:nvPr/>
        </p:nvSpPr>
        <p:spPr>
          <a:xfrm>
            <a:off x="3484080" y="4132080"/>
            <a:ext cx="38520" cy="38520"/>
          </a:xfrm>
          <a:custGeom>
            <a:avLst/>
            <a:gdLst/>
            <a:ahLst/>
            <a:rect l="0" t="0" r="r" b="b"/>
            <a:pathLst>
              <a:path w="107" h="107">
                <a:moveTo>
                  <a:pt x="106" y="53"/>
                </a:moveTo>
                <a:cubicBezTo>
                  <a:pt x="106" y="25"/>
                  <a:pt x="84" y="0"/>
                  <a:pt x="53" y="0"/>
                </a:cubicBezTo>
                <a:cubicBezTo>
                  <a:pt x="25" y="0"/>
                  <a:pt x="0" y="25"/>
                  <a:pt x="0" y="53"/>
                </a:cubicBezTo>
                <a:cubicBezTo>
                  <a:pt x="0" y="84"/>
                  <a:pt x="25" y="106"/>
                  <a:pt x="53" y="106"/>
                </a:cubicBezTo>
                <a:cubicBezTo>
                  <a:pt x="84" y="106"/>
                  <a:pt x="106" y="84"/>
                  <a:pt x="106" y="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19" name="Freeform 5"/>
          <p:cNvSpPr/>
          <p:nvPr/>
        </p:nvSpPr>
        <p:spPr>
          <a:xfrm>
            <a:off x="3581640" y="4132080"/>
            <a:ext cx="38880" cy="38520"/>
          </a:xfrm>
          <a:custGeom>
            <a:avLst/>
            <a:gdLst/>
            <a:ahLst/>
            <a:rect l="0" t="0" r="r" b="b"/>
            <a:pathLst>
              <a:path w="108" h="107">
                <a:moveTo>
                  <a:pt x="107" y="53"/>
                </a:moveTo>
                <a:cubicBezTo>
                  <a:pt x="107" y="25"/>
                  <a:pt x="84" y="0"/>
                  <a:pt x="54" y="0"/>
                </a:cubicBezTo>
                <a:cubicBezTo>
                  <a:pt x="26" y="0"/>
                  <a:pt x="0" y="25"/>
                  <a:pt x="0" y="53"/>
                </a:cubicBezTo>
                <a:cubicBezTo>
                  <a:pt x="0" y="84"/>
                  <a:pt x="26" y="106"/>
                  <a:pt x="54" y="106"/>
                </a:cubicBezTo>
                <a:cubicBezTo>
                  <a:pt x="84" y="106"/>
                  <a:pt x="107" y="84"/>
                  <a:pt x="107" y="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20" name="Freeform 6"/>
          <p:cNvSpPr/>
          <p:nvPr/>
        </p:nvSpPr>
        <p:spPr>
          <a:xfrm>
            <a:off x="3680640" y="4132080"/>
            <a:ext cx="38520" cy="38520"/>
          </a:xfrm>
          <a:custGeom>
            <a:avLst/>
            <a:gdLst/>
            <a:ahLst/>
            <a:rect l="0" t="0" r="r" b="b"/>
            <a:pathLst>
              <a:path w="107" h="107">
                <a:moveTo>
                  <a:pt x="106" y="53"/>
                </a:moveTo>
                <a:cubicBezTo>
                  <a:pt x="106" y="25"/>
                  <a:pt x="84" y="0"/>
                  <a:pt x="53" y="0"/>
                </a:cubicBezTo>
                <a:cubicBezTo>
                  <a:pt x="25" y="0"/>
                  <a:pt x="0" y="25"/>
                  <a:pt x="0" y="53"/>
                </a:cubicBezTo>
                <a:cubicBezTo>
                  <a:pt x="0" y="84"/>
                  <a:pt x="25" y="106"/>
                  <a:pt x="53" y="106"/>
                </a:cubicBezTo>
                <a:cubicBezTo>
                  <a:pt x="84" y="106"/>
                  <a:pt x="106" y="84"/>
                  <a:pt x="106" y="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21" name="CustomShape 7"/>
          <p:cNvSpPr/>
          <p:nvPr/>
        </p:nvSpPr>
        <p:spPr>
          <a:xfrm>
            <a:off x="5577840" y="2468880"/>
            <a:ext cx="822960" cy="640080"/>
          </a:xfrm>
          <a:prstGeom prst="rect">
            <a:avLst/>
          </a:pr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504000" y="1628640"/>
            <a:ext cx="9068760" cy="48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>
            <a:off x="504000" y="566640"/>
            <a:ext cx="90687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224120" y="6930360"/>
            <a:ext cx="234828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"/>
          <p:cNvSpPr/>
          <p:nvPr/>
        </p:nvSpPr>
        <p:spPr>
          <a:xfrm>
            <a:off x="504000" y="153288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is lyrics-to-audio alignment? automatic matching between an audio recording and its lyrics: phrases/words/syllables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State-of-the-art approaches: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overview in </a:t>
            </a: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(Fujihara, 2012)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Most work is on pop music with speech-adopted approach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2417040" y="2468880"/>
            <a:ext cx="6085080" cy="1441080"/>
          </a:xfrm>
          <a:prstGeom prst="rect">
            <a:avLst/>
          </a:prstGeom>
          <a:ln>
            <a:noFill/>
          </a:ln>
        </p:spPr>
      </p:pic>
      <p:graphicFrame>
        <p:nvGraphicFramePr>
          <p:cNvPr id="209" name="Table 5"/>
          <p:cNvGraphicFramePr/>
          <p:nvPr/>
        </p:nvGraphicFramePr>
        <p:xfrm>
          <a:off x="4289040" y="4155120"/>
          <a:ext cx="5075280" cy="127296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41832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methodology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training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evaluation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dataset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550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phoneme recognizer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speech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English pop, Japanese pop, Cantonese pop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712440" y="169092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Especially compiled for this study, 2 singers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'canonical' dataset: at least two prolonged </a:t>
            </a:r>
            <a:r>
              <a:rPr i="1"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key syllables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i="1"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Dataset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1737360" y="2775600"/>
            <a:ext cx="5999400" cy="3168000"/>
          </a:xfrm>
          <a:prstGeom prst="rect">
            <a:avLst/>
          </a:prstGeom>
          <a:ln>
            <a:noFill/>
          </a:ln>
        </p:spPr>
      </p:pic>
      <p:pic>
        <p:nvPicPr>
          <p:cNvPr id="326" name="5 Imagen" descr=""/>
          <p:cNvPicPr/>
          <p:nvPr/>
        </p:nvPicPr>
        <p:blipFill>
          <a:blip r:embed="rId2"/>
          <a:stretch/>
        </p:blipFill>
        <p:spPr>
          <a:xfrm>
            <a:off x="8361000" y="2560320"/>
            <a:ext cx="1331640" cy="342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712440" y="169092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Alignment accuracy = duration of correct regions / total audio duration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Suggested in (Fujihara, 2011)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Evaluation metric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1386720" y="1080720"/>
            <a:ext cx="7307280" cy="478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712440" y="169092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3-fold cross validation done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baseline:  same HMM with no duration modeling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oracle: same DHMM with annotations as if they were  acoustic probabilities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Results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1503720" y="3442320"/>
            <a:ext cx="7073640" cy="223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04440" y="97092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Efficient python implementation available under CC license: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1"/>
              </a:rPr>
              <a:t>https://github.com/georgid/AlignmentDuration/tree/noteOnsets/jingju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712440" y="169092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Extend to work with original polyphonic mix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Integrate automatic segmentation of lyrics lines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Future work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712440" y="147492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(Fujihara, 2012): Lyrics-to-audio alignment and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its application. </a:t>
            </a:r>
            <a:r>
              <a:rPr i="1"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Multimodal Music Processing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(Dzhambazov et al. 2015): Modeling of phoneme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durations for alignment between polyphonic audio and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Lyrics. In </a:t>
            </a: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Sound and Music Computing Conference,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Maynooth, Ireland</a:t>
            </a: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(Kruspe et al. 2015): Keyword spotting in a-capella singing.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</a:t>
            </a: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Proceedings of the 15th International Society for Music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Information Retrieval Conference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(Fujihara, 2011): Lyric-synchronizer: Automatic synchronization system between musical audio signals and lyrics. </a:t>
            </a:r>
            <a:r>
              <a:rPr i="1"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IEEE Journal of Selected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i="1"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Topics in Signal Processing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References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457200" y="155448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Unique singing style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Language: Mandarin + dialects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Different metrical patterns (</a:t>
            </a: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banshi</a:t>
            </a: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): 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manban</a:t>
            </a: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(slow)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kuaiban </a:t>
            </a: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(fast)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Different role types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24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is Beijing opera (a.k.a. Jingju)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3" name="5 Imagen" descr=""/>
          <p:cNvPicPr/>
          <p:nvPr/>
        </p:nvPicPr>
        <p:blipFill>
          <a:blip r:embed="rId1"/>
          <a:stretch/>
        </p:blipFill>
        <p:spPr>
          <a:xfrm>
            <a:off x="3474720" y="3017520"/>
            <a:ext cx="1331640" cy="3426840"/>
          </a:xfrm>
          <a:prstGeom prst="rect">
            <a:avLst/>
          </a:prstGeom>
          <a:ln>
            <a:noFill/>
          </a:ln>
        </p:spPr>
      </p:pic>
      <p:pic>
        <p:nvPicPr>
          <p:cNvPr id="214" name="7 Imagen" descr=""/>
          <p:cNvPicPr/>
          <p:nvPr/>
        </p:nvPicPr>
        <p:blipFill>
          <a:blip r:embed="rId2"/>
          <a:stretch/>
        </p:blipFill>
        <p:spPr>
          <a:xfrm>
            <a:off x="5669280" y="1344600"/>
            <a:ext cx="1705320" cy="5174280"/>
          </a:xfrm>
          <a:prstGeom prst="rect">
            <a:avLst/>
          </a:prstGeom>
          <a:ln>
            <a:noFill/>
          </a:ln>
        </p:spPr>
      </p:pic>
      <p:pic>
        <p:nvPicPr>
          <p:cNvPr id="215" name="6 Imagen" descr=""/>
          <p:cNvPicPr/>
          <p:nvPr/>
        </p:nvPicPr>
        <p:blipFill>
          <a:blip r:embed="rId3"/>
          <a:stretch/>
        </p:blipFill>
        <p:spPr>
          <a:xfrm>
            <a:off x="8138160" y="2926080"/>
            <a:ext cx="1904760" cy="3550680"/>
          </a:xfrm>
          <a:prstGeom prst="rect">
            <a:avLst/>
          </a:prstGeom>
          <a:ln>
            <a:noFill/>
          </a:ln>
        </p:spPr>
      </p:pic>
      <p:sp>
        <p:nvSpPr>
          <p:cNvPr id="216" name="CustomShape 4"/>
          <p:cNvSpPr/>
          <p:nvPr/>
        </p:nvSpPr>
        <p:spPr>
          <a:xfrm>
            <a:off x="2926080" y="5212080"/>
            <a:ext cx="5590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4930920" y="5231520"/>
            <a:ext cx="11030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laosheng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7498080" y="5234400"/>
            <a:ext cx="5331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jing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457200" y="5760720"/>
            <a:ext cx="374544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Average duration: 3.1 sec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Max duration: 8 sec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04000" y="566640"/>
            <a:ext cx="90687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 excerpt from an aria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224120" y="6930360"/>
            <a:ext cx="234828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4000" y="566640"/>
            <a:ext cx="90687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 excerpt from an aria: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performance of baseline with phonetic recognizer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224120" y="6930360"/>
            <a:ext cx="234828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1166760" y="1601280"/>
            <a:ext cx="7746120" cy="4249800"/>
          </a:xfrm>
          <a:prstGeom prst="rect">
            <a:avLst/>
          </a:prstGeom>
          <a:ln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274320" y="3749040"/>
            <a:ext cx="831996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Premature transition to next syllable for long syllables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1532880"/>
            <a:ext cx="906912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Why alignment?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 facilitate navigation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musicological studies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singing students and teachers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Why design a new alignment method?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Application of state-of-the-art phonetic recognizer: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 satisfactory results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48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Unaware of music-specific knowledge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Motivation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465560" y="1315800"/>
            <a:ext cx="7148520" cy="523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1465560" y="1319040"/>
            <a:ext cx="7148880" cy="523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4000" y="566640"/>
            <a:ext cx="90691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7224120" y="6930360"/>
            <a:ext cx="23486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1465560" y="1320840"/>
            <a:ext cx="7148880" cy="523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2682</TotalTime>
  <Application>LibreOffice/5.0.5.2$Linux_X86_64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2016-06-13T10:22:41Z</dcterms:created>
  <dc:creator>Georgi Dzhambazov</dc:creator>
  <dc:language>en-US</dc:language>
  <cp:lastPrinted>2016-06-13T18:53:03Z</cp:lastPrinted>
  <dcterms:modified xsi:type="dcterms:W3CDTF">2016-06-16T10:33:51Z</dcterms:modified>
  <cp:revision>130</cp:revision>
</cp:coreProperties>
</file>